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2" r:id="rId2"/>
    <p:sldId id="257" r:id="rId3"/>
    <p:sldId id="258" r:id="rId4"/>
    <p:sldId id="285" r:id="rId5"/>
    <p:sldId id="280" r:id="rId6"/>
    <p:sldId id="281" r:id="rId7"/>
    <p:sldId id="282" r:id="rId8"/>
    <p:sldId id="259" r:id="rId9"/>
    <p:sldId id="278" r:id="rId10"/>
    <p:sldId id="279" r:id="rId11"/>
    <p:sldId id="286" r:id="rId12"/>
    <p:sldId id="287" r:id="rId13"/>
    <p:sldId id="268" r:id="rId14"/>
    <p:sldId id="289" r:id="rId15"/>
    <p:sldId id="290" r:id="rId16"/>
    <p:sldId id="288" r:id="rId17"/>
    <p:sldId id="292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  <a:srgbClr val="FFFFFF"/>
    <a:srgbClr val="0000FF"/>
    <a:srgbClr val="644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5" autoAdjust="0"/>
    <p:restoredTop sz="94713" autoAdjust="0"/>
  </p:normalViewPr>
  <p:slideViewPr>
    <p:cSldViewPr>
      <p:cViewPr>
        <p:scale>
          <a:sx n="100" d="100"/>
          <a:sy n="100" d="100"/>
        </p:scale>
        <p:origin x="-217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94D909-5B2C-4B65-BB05-8AE2122B467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4A9EEF-C072-4ADF-A6EF-1E3359878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01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3DF47-123C-4453-BD82-68036ED147D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A4F73A-DB5A-41F8-8C75-7C3FFD893D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0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F73A-DB5A-41F8-8C75-7C3FFD893D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F73A-DB5A-41F8-8C75-7C3FFD893D0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5382-8D1A-47A8-9D36-794FFB82F018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F7D9-075C-4A26-803D-39A80D74C6D9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0287-7624-4539-8394-4AA2487D100B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5785-E272-4E4B-9F6F-095D47F149AC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3C56-C0E9-46B6-AC0D-67A19E443E28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3D9E-00B6-4DF6-8FA3-11B40A2BE83F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6120-5A45-4EEA-AF81-0BB621B15921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1CE9-2DB3-4ED2-94ED-EF91C1C96090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65E1-70EB-4AE0-9656-108CBA355092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8D41-3C87-44A4-9103-C3C16377BBF5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B589-548F-4AF9-8AAD-53BD32801F2E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F5638-BB5F-46B4-8145-08EC6AFA90B6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hec@rgcb.res.in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hr.gov.in/" TargetMode="External"/><Relationship Id="rId2" Type="http://schemas.openxmlformats.org/officeDocument/2006/relationships/hyperlink" Target="https://cdsco.gov.in/opencms/opencms/en/Hom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erci.org/" TargetMode="External"/><Relationship Id="rId4" Type="http://schemas.openxmlformats.org/officeDocument/2006/relationships/hyperlink" Target="https://www.icmr.nic.in/sites/default/files/guidelines/ICMR_Ethical_Guidelines_2017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8153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Proposal Submission &amp; 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Review Procedures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924800" cy="3124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Handbook for RGCB Investigators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Version 01      				  Date: February 25,2020 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Application packages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007096" cy="5334000"/>
          </a:xfrm>
        </p:spPr>
        <p:txBody>
          <a:bodyPr>
            <a:normAutofit/>
          </a:bodyPr>
          <a:lstStyle/>
          <a:p>
            <a:pPr algn="l"/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300" b="1" u="sng" dirty="0" smtClean="0">
                <a:latin typeface="Times New Roman" pitchFamily="18" charset="0"/>
                <a:cs typeface="Times New Roman" pitchFamily="18" charset="0"/>
              </a:rPr>
              <a:t>Mandatory documents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Covering letter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Chairperson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submission application form duly filled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protocol summary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Duty delegation log of the study team</a:t>
            </a:r>
          </a:p>
          <a:p>
            <a:pPr marL="228600" indent="-22860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consent document (ICD) in English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local language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letter from the head of the institution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Brief curriculum vitae of all the study members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851648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GB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534400" cy="50292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Supporting documents (if applicable)</a:t>
            </a:r>
          </a:p>
          <a:p>
            <a:pPr algn="l"/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Ethical committee clearance letter from collaborating centers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Informed consent waiver form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MOU  from the collaborating centers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stem cell research committee approval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305800" cy="609600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Application Packages</a:t>
            </a:r>
            <a:endParaRPr lang="en-GB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99210"/>
              </p:ext>
            </p:extLst>
          </p:nvPr>
        </p:nvGraphicFramePr>
        <p:xfrm>
          <a:off x="152400" y="914400"/>
          <a:ext cx="8839200" cy="536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743200"/>
                <a:gridCol w="4419600"/>
              </a:tblGrid>
              <a:tr h="9906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Applications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Mandatory documents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Supporting documents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2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Resubmission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proposals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Covering letter to the Member Secretary/ Chairperson</a:t>
                      </a:r>
                    </a:p>
                    <a:p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List of point wise reply to the RGCB IHEC letter of comments.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Revised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version of protocol, ICD, PIS, case report forms etc with changes made to the documents highlighted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2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Progress report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Continuing review application form duly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filled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2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Completion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report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In case of multi centric studies, site specific final report to be submitted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2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Amendment requests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Amendment request application form duly filled with supporting documents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457199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Submission Procedure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8077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be submitted year around or 30 days prior to the EC meeting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1600200"/>
            <a:ext cx="3886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research proposal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EC office &amp;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soft copy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ihec@rgcb.res.in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039394" y="2818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362200" y="3048000"/>
            <a:ext cx="411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Verification of the submission package at the IHEC office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039394" y="40378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590800" y="4267200"/>
            <a:ext cx="3429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IHEC protocol 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457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Handling of Applications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po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0"/>
            <a:ext cx="6386902" cy="588743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57911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Handling of Applications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Resubmission pos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14400"/>
            <a:ext cx="6943451" cy="5523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924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Handling of Applications</a:t>
            </a:r>
            <a:endParaRPr lang="en-GB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295400"/>
            <a:ext cx="2286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 report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715294" y="2018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524000" y="2286000"/>
            <a:ext cx="5943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committee/ expedited review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763191" y="4266009"/>
            <a:ext cx="3040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33400" y="4495800"/>
            <a:ext cx="1676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Modifications recommended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505200" y="1295400"/>
            <a:ext cx="2057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Completion report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4496594" y="20566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191794" y="29710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2743200" y="3276600"/>
            <a:ext cx="3200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4153694" y="39997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14400" y="4114800"/>
            <a:ext cx="601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4077494" y="43045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742906" y="430530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6400800" y="12954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Amendment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requests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6973094" y="20947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3657600" y="4495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Accepted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5867400" y="44958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information required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Decision Process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143000"/>
          <a:ext cx="8001000" cy="485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38"/>
                <a:gridCol w="2747331"/>
                <a:gridCol w="2747331"/>
              </a:tblGrid>
              <a:tr h="98234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Resubmission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922041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9823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Resubmission at Full committee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30 days of notification</a:t>
                      </a:r>
                      <a:endParaRPr lang="en-US" dirty="0"/>
                    </a:p>
                  </a:txBody>
                  <a:tcPr/>
                </a:tc>
              </a:tr>
              <a:tr h="982340">
                <a:tc>
                  <a:txBody>
                    <a:bodyPr/>
                    <a:lstStyle/>
                    <a:p>
                      <a:r>
                        <a:rPr lang="en-US" dirty="0" smtClean="0"/>
                        <a:t>Minor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Resubmission at Expedited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14days of notification</a:t>
                      </a:r>
                      <a:endParaRPr lang="en-US" dirty="0"/>
                    </a:p>
                  </a:txBody>
                  <a:tcPr/>
                </a:tc>
              </a:tr>
              <a:tr h="982340">
                <a:tc>
                  <a:txBody>
                    <a:bodyPr/>
                    <a:lstStyle/>
                    <a:p>
                      <a:r>
                        <a:rPr lang="en-US" dirty="0" smtClean="0"/>
                        <a:t>Deferred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Resubmission at Full committee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6</a:t>
                      </a:r>
                      <a:r>
                        <a:rPr lang="en-US" baseline="0" dirty="0" smtClean="0"/>
                        <a:t> weeks of notification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Decision Process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066800"/>
            <a:ext cx="7010400" cy="53340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Decision will be notified to the Investigators by email within 14 working days after the meeting.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case of non response to reminders sent by the secretariat within 30 days of receipt of decision letter, the matter will be addressed at the forthcoming full committee meeting.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1"/>
            <a:ext cx="68580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Purpose of the Document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848600" cy="39624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quick reference handbook to support RGCB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Investigators towards effective project submissions for consideration by the RGCB IHEC committee review.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48600" cy="6858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Overview of the Contents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Composition of EC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Regulatory body &amp;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IHEC Office details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Ethics Committee Timelines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Types of Applications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 packages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Submission procedures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Handling of Applications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Decision process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Overall timeline chart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659499"/>
            <a:ext cx="7851648" cy="1726299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Scope</a:t>
            </a:r>
            <a:endParaRPr lang="en-GB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Submission of the research proposal for initial review.</a:t>
            </a:r>
          </a:p>
          <a:p>
            <a:pPr marL="114300" indent="-114300" algn="l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Resubmission of research proposal with corrections and amendments.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Submission of approved protocols for continuing review.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Submission of the study completion reports.</a:t>
            </a:r>
          </a:p>
          <a:p>
            <a:pPr marL="114300" indent="-114300" algn="l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Submission for any special requests on previously approved proposals.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5969489"/>
            <a:ext cx="762000" cy="751987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45720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Composition of EC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z="4400" smtClean="0"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66394"/>
              </p:ext>
            </p:extLst>
          </p:nvPr>
        </p:nvGraphicFramePr>
        <p:xfrm>
          <a:off x="762000" y="914400"/>
          <a:ext cx="8229600" cy="509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24"/>
                <a:gridCol w="3379076"/>
                <a:gridCol w="3810000"/>
              </a:tblGrid>
              <a:tr h="37484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Role in IHEC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M. Narendranathan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Chairperson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81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Prof. V.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Ramankutty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Vice Chairperson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/Clinician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Prof.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V.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Easwer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Clinician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Sankar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Medical Scientist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Bushra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Beegom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Social Scientist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Advocate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Benoy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T George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Legal expert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Ms. </a:t>
                      </a:r>
                      <a:r>
                        <a:rPr lang="en-IN" dirty="0" err="1" smtClean="0"/>
                        <a:t>Tigi</a:t>
                      </a:r>
                      <a:r>
                        <a:rPr lang="en-IN" dirty="0" smtClean="0"/>
                        <a:t> Philip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Lay person</a:t>
                      </a:r>
                      <a:endParaRPr lang="en-IN" dirty="0"/>
                    </a:p>
                  </a:txBody>
                  <a:tcPr/>
                </a:tc>
              </a:tr>
              <a:tr h="6559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Devasena Anantharaman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Member Secretary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Abdul Jaleel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Alternate Member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Secretary/</a:t>
                      </a: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Basic Scientist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Priya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Srinivas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Basic Scientist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0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Rakesh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Laishram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Basic Scientist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851648" cy="60960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Regulatory Body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229600" cy="5562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Drugs Controller General of India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https://cdsco.gov.in/opencms/opencms/en/Home/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Health Research: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https://dhr.gov.in/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u="sng" dirty="0" smtClean="0">
              <a:solidFill>
                <a:srgbClr val="4DE1E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dirty="0" smtClean="0">
                <a:solidFill>
                  <a:srgbClr val="4DE1EA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ICMR 2017 Guidelines</a:t>
            </a:r>
          </a:p>
          <a:p>
            <a:pPr algn="l"/>
            <a:r>
              <a:rPr lang="en-US" sz="2000" dirty="0" smtClean="0">
                <a:hlinkClick r:id="rId4"/>
              </a:rPr>
              <a:t>https://www.icmr.nic.in/sites/default/files/guidelines/ICMR_Ethical_Guidelines_2017.pdf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FERCI SOP: </a:t>
            </a:r>
            <a:r>
              <a:rPr lang="en-US" sz="2000" dirty="0" smtClean="0">
                <a:hlinkClick r:id="rId5"/>
              </a:rPr>
              <a:t>http://ferci.org/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44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Contact Details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058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Institutional Human Ethics Committee Office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Fourth floor, Next to HPV Lab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RGCB Main Campus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Extension No: 448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Timing : 9am to 5.30pm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Member Secretary: Dr.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Devasena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Anantharaman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Secretariat: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Divya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Jayalekshmy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z="4400" smtClean="0"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228599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Ethics Committee Timelines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 marL="514350" indent="-514350"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762001"/>
          <a:ext cx="8610600" cy="5867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971800"/>
                <a:gridCol w="2104846"/>
                <a:gridCol w="2924354"/>
              </a:tblGrid>
              <a:tr h="8030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 No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Timeline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Notes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38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Submission of proposals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Year Around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All proposals will be accepted at the IHEC office in the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fourth floor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33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EC meeting schedule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Full committee review</a:t>
                      </a:r>
                    </a:p>
                    <a:p>
                      <a:pPr marL="342900" indent="-342900">
                        <a:buNone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Expedited committee review</a:t>
                      </a:r>
                    </a:p>
                    <a:p>
                      <a:pPr marL="342900" indent="-342900">
                        <a:buNone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Exemption review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Every three months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Every month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IHEC full committee review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meeting will be held on 4</a:t>
                      </a:r>
                      <a:r>
                        <a:rPr lang="en-US" sz="2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week of every three months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09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Decision making communication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within 14 days after the EC meeting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 has to respond to the EC queries within 14 days of receipt of the letter of comments.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45720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Type of Applications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4953000"/>
          </a:xfrm>
        </p:spPr>
        <p:txBody>
          <a:bodyPr/>
          <a:lstStyle/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3719"/>
              </p:ext>
            </p:extLst>
          </p:nvPr>
        </p:nvGraphicFramePr>
        <p:xfrm>
          <a:off x="381000" y="990600"/>
          <a:ext cx="8458200" cy="567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80"/>
                <a:gridCol w="3181525"/>
                <a:gridCol w="4423095"/>
              </a:tblGrid>
              <a:tr h="46264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Type of applications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apply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09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New proposals/initial review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research proposals involving human subjects has to undergo IHEC approval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Resubmission  of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proposals with major/minor amendments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the research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proposals which requires significant/minor modifications after the initial full committee review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Progress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report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the ongoing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research proposals has to be reviewed once a year to evaluate the progress of the study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Completion of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study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After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completion of the study, final report has to be submitted by the PI’s for reviewing.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36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Amendment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request</a:t>
                      </a:r>
                    </a:p>
                    <a:p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Any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major/minor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changes(title change or collaborator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change or protocol change or change in ICD)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in the previously approved study has to be resubmitted with supporting documents.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852</Words>
  <Application>Microsoft Office PowerPoint</Application>
  <PresentationFormat>On-screen Show (4:3)</PresentationFormat>
  <Paragraphs>224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Proposal Submission &amp;  Review Procedures </vt:lpstr>
      <vt:lpstr>Purpose of the Document</vt:lpstr>
      <vt:lpstr>Overview of the Contents</vt:lpstr>
      <vt:lpstr>Scope</vt:lpstr>
      <vt:lpstr>Composition of EC</vt:lpstr>
      <vt:lpstr>Regulatory Body</vt:lpstr>
      <vt:lpstr>Contact Details</vt:lpstr>
      <vt:lpstr>Ethics Committee Timelines</vt:lpstr>
      <vt:lpstr>Type of Applications</vt:lpstr>
      <vt:lpstr>Application packages</vt:lpstr>
      <vt:lpstr>Continued…</vt:lpstr>
      <vt:lpstr>Application Packages</vt:lpstr>
      <vt:lpstr>Submission Procedure</vt:lpstr>
      <vt:lpstr>Handling of Applications</vt:lpstr>
      <vt:lpstr>Handling of Applications</vt:lpstr>
      <vt:lpstr> Handling of Applications</vt:lpstr>
      <vt:lpstr>Decision Process</vt:lpstr>
      <vt:lpstr>Decision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Rajiv Gandhi Centre for Biotechnology  Institutional Human Ethics Committee</dc:title>
  <dc:creator>DIVYA</dc:creator>
  <cp:lastModifiedBy>RGCB-IHEC</cp:lastModifiedBy>
  <cp:revision>255</cp:revision>
  <dcterms:created xsi:type="dcterms:W3CDTF">2006-08-16T00:00:00Z</dcterms:created>
  <dcterms:modified xsi:type="dcterms:W3CDTF">2021-09-16T11:51:47Z</dcterms:modified>
</cp:coreProperties>
</file>